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5"/>
  </p:notesMasterIdLst>
  <p:sldIdLst>
    <p:sldId id="256" r:id="rId2"/>
    <p:sldId id="257" r:id="rId3"/>
    <p:sldId id="266" r:id="rId4"/>
    <p:sldId id="267" r:id="rId5"/>
    <p:sldId id="287" r:id="rId6"/>
    <p:sldId id="288" r:id="rId7"/>
    <p:sldId id="289" r:id="rId8"/>
    <p:sldId id="290" r:id="rId9"/>
    <p:sldId id="268" r:id="rId10"/>
    <p:sldId id="270" r:id="rId11"/>
    <p:sldId id="275" r:id="rId12"/>
    <p:sldId id="274" r:id="rId13"/>
    <p:sldId id="276" r:id="rId14"/>
    <p:sldId id="277" r:id="rId15"/>
    <p:sldId id="278" r:id="rId16"/>
    <p:sldId id="279" r:id="rId17"/>
    <p:sldId id="280" r:id="rId18"/>
    <p:sldId id="281" r:id="rId19"/>
    <p:sldId id="282" r:id="rId20"/>
    <p:sldId id="283" r:id="rId21"/>
    <p:sldId id="284" r:id="rId22"/>
    <p:sldId id="285" r:id="rId23"/>
    <p:sldId id="286" r:id="rId24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671" autoAdjust="0"/>
  </p:normalViewPr>
  <p:slideViewPr>
    <p:cSldViewPr>
      <p:cViewPr>
        <p:scale>
          <a:sx n="66" d="100"/>
          <a:sy n="66" d="100"/>
        </p:scale>
        <p:origin x="-1506" y="-16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7AFC43-FFC9-413B-9D9C-306DF378DF04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8813FBF-6F13-4489-8D3B-9B84E399390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340172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 dirty="0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8813FBF-6F13-4489-8D3B-9B84E3993907}" type="slidenum">
              <a:rPr lang="pt-BR" smtClean="0"/>
              <a:t>1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51499053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 dirty="0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8813FBF-6F13-4489-8D3B-9B84E3993907}" type="slidenum">
              <a:rPr lang="pt-BR" smtClean="0"/>
              <a:t>10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159277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47283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630807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457289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149445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868968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586610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008634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7633218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878727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589414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8059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48198E-A688-4B7A-8D19-411CC89DB78C}" type="datetimeFigureOut">
              <a:rPr lang="pt-BR" smtClean="0"/>
              <a:t>28/04/2016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80339D-7151-4731-8A99-DD2AC9F843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854311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pt-BR" sz="3200" dirty="0" smtClean="0"/>
              <a:t>PROCEDIMENTOS ESTRATÉGICOS A PARTIR DAS INFORMAÇÕES PREVIDENCIÁRIAS ACIDENTÁRIAS NA VISÃO DO MINISTÉRIO PÚBLICO DO TRABALHO</a:t>
            </a:r>
            <a:endParaRPr lang="pt-BR" sz="3200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endParaRPr lang="pt-BR" dirty="0" smtClean="0"/>
          </a:p>
          <a:p>
            <a:r>
              <a:rPr lang="pt-BR" sz="1800" dirty="0" smtClean="0"/>
              <a:t>Leonardo Osório Mendonça</a:t>
            </a:r>
          </a:p>
          <a:p>
            <a:r>
              <a:rPr lang="pt-BR" sz="1800" dirty="0"/>
              <a:t>l</a:t>
            </a:r>
            <a:r>
              <a:rPr lang="pt-BR" sz="1800" dirty="0" smtClean="0"/>
              <a:t>eonardo.mendonca@mpt.mp.br</a:t>
            </a:r>
          </a:p>
          <a:p>
            <a:r>
              <a:rPr lang="pt-BR" sz="1800" dirty="0" smtClean="0"/>
              <a:t>Procurador do Trabalho</a:t>
            </a:r>
          </a:p>
          <a:p>
            <a:r>
              <a:rPr lang="pt-BR" sz="1800" dirty="0" smtClean="0"/>
              <a:t>Coordenador Nacional da CODEMAT</a:t>
            </a:r>
            <a:endParaRPr lang="pt-BR" sz="1800" dirty="0"/>
          </a:p>
        </p:txBody>
      </p:sp>
    </p:spTree>
    <p:extLst>
      <p:ext uri="{BB962C8B-B14F-4D97-AF65-F5344CB8AC3E}">
        <p14:creationId xmlns:p14="http://schemas.microsoft.com/office/powerpoint/2010/main" val="31751346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95536" y="764704"/>
            <a:ext cx="8229600" cy="5462067"/>
          </a:xfrm>
        </p:spPr>
        <p:txBody>
          <a:bodyPr>
            <a:normAutofit fontScale="70000" lnSpcReduction="20000"/>
          </a:bodyPr>
          <a:lstStyle/>
          <a:p>
            <a:r>
              <a:rPr lang="pt-BR" dirty="0" smtClean="0"/>
              <a:t>CONCEITO DE PERÍCIA MÉDICA</a:t>
            </a:r>
          </a:p>
          <a:p>
            <a:pPr marL="0" indent="0" algn="just">
              <a:buNone/>
            </a:pPr>
            <a:r>
              <a:rPr lang="pt-BR" dirty="0" smtClean="0"/>
              <a:t>“Ato médico, que será realizado como consequência (a) de requisição formal de autoridade policial ou judiciária, quando essa autoridade dela necessita para a formação de convicção na execução de suas funções, (b) em cumprimento as normas legais em serviços públicos; (c) </a:t>
            </a:r>
            <a:r>
              <a:rPr lang="pt-BR" b="1" u="sng" dirty="0" smtClean="0"/>
              <a:t>para usufruir dos benefícios de previdência social,</a:t>
            </a:r>
            <a:r>
              <a:rPr lang="pt-BR" dirty="0" smtClean="0"/>
              <a:t> (d) ou de benefícios contratados com seguradoras, e, por fim (e) na aplicação de cláusulas de contratos com seguradoras ou planos de saúde.”</a:t>
            </a:r>
          </a:p>
          <a:p>
            <a:pPr marL="0" indent="0">
              <a:buNone/>
            </a:pPr>
            <a:endParaRPr lang="pt-BR" dirty="0" smtClean="0"/>
          </a:p>
          <a:p>
            <a:pPr marL="0" indent="0">
              <a:buNone/>
            </a:pPr>
            <a:r>
              <a:rPr lang="pt-BR" sz="2900" dirty="0" smtClean="0"/>
              <a:t>Tipos de perícia médica:</a:t>
            </a:r>
          </a:p>
          <a:p>
            <a:pPr marL="0" indent="0" algn="just">
              <a:buNone/>
            </a:pPr>
            <a:r>
              <a:rPr lang="pt-BR" sz="2900" dirty="0"/>
              <a:t> </a:t>
            </a:r>
            <a:r>
              <a:rPr lang="pt-BR" sz="2900" dirty="0" smtClean="0"/>
              <a:t>- Perícia Judicial (regras definidas pelos Códigos de Processo Civil e Processo Penal);</a:t>
            </a:r>
          </a:p>
          <a:p>
            <a:pPr>
              <a:buFontTx/>
              <a:buChar char="-"/>
            </a:pPr>
            <a:r>
              <a:rPr lang="pt-BR" sz="2900" dirty="0" smtClean="0"/>
              <a:t>Perícia Administrativa;</a:t>
            </a:r>
          </a:p>
          <a:p>
            <a:pPr>
              <a:buFontTx/>
              <a:buChar char="-"/>
            </a:pPr>
            <a:r>
              <a:rPr lang="pt-BR" sz="2900" dirty="0" smtClean="0"/>
              <a:t>Perícia securitária;</a:t>
            </a:r>
          </a:p>
          <a:p>
            <a:pPr>
              <a:buFontTx/>
              <a:buChar char="-"/>
            </a:pPr>
            <a:r>
              <a:rPr lang="pt-BR" sz="2900" dirty="0" smtClean="0"/>
              <a:t>Perícia previdenciária.</a:t>
            </a:r>
          </a:p>
          <a:p>
            <a:pPr>
              <a:buFontTx/>
              <a:buChar char="-"/>
            </a:pPr>
            <a:r>
              <a:rPr lang="pt-BR" sz="2900" dirty="0" smtClean="0"/>
              <a:t>Perícia médico-legal.</a:t>
            </a:r>
          </a:p>
          <a:p>
            <a:pPr>
              <a:buFontTx/>
              <a:buChar char="-"/>
            </a:pPr>
            <a:endParaRPr lang="pt-BR" sz="2900" dirty="0" smtClean="0"/>
          </a:p>
          <a:p>
            <a:pPr marL="0" indent="0">
              <a:buNone/>
            </a:pPr>
            <a:endParaRPr lang="pt-BR" sz="2400" dirty="0" smtClean="0"/>
          </a:p>
          <a:p>
            <a:pPr>
              <a:buFontTx/>
              <a:buChar char="-"/>
            </a:pPr>
            <a:endParaRPr lang="pt-BR" sz="2400" dirty="0" smtClean="0"/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endParaRPr lang="pt-BR" dirty="0" smtClean="0"/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endParaRPr lang="pt-BR" dirty="0" smtClean="0"/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endParaRPr lang="pt-BR" dirty="0" smtClean="0"/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endParaRPr lang="pt-BR" dirty="0" smtClean="0"/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endParaRPr lang="pt-BR" dirty="0" smtClean="0"/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endParaRPr lang="pt-BR" dirty="0" smtClean="0"/>
          </a:p>
          <a:p>
            <a:pPr marL="0" indent="0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973442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algn="just"/>
            <a:r>
              <a:rPr lang="pt-BR" dirty="0" smtClean="0"/>
              <a:t>A PERÍCIA PREVIDENCIÁRIA:</a:t>
            </a:r>
            <a:endParaRPr lang="pt-BR" dirty="0"/>
          </a:p>
          <a:p>
            <a:pPr algn="just"/>
            <a:r>
              <a:rPr lang="pt-BR" dirty="0" smtClean="0"/>
              <a:t>- Finalidade – estabelecer um parecer técnico conclusivo na avaliação da capacidade laborativa do segurado ou dependente (este para fins de recebimento de pensão), para o recebimento de benefícios previdenciários previstos em lei.</a:t>
            </a:r>
          </a:p>
          <a:p>
            <a:pPr algn="just"/>
            <a:r>
              <a:rPr lang="pt-BR" dirty="0" smtClean="0"/>
              <a:t>Cabe a perícia previdenciária, ainda, analisar o enquadramento dos requerentes para o recebimento de benefícios assistenciais (benefício de prestação continuada) e indenizatórios (portadores de Síndrome </a:t>
            </a:r>
            <a:r>
              <a:rPr lang="pt-BR" smtClean="0"/>
              <a:t>de Talidomida</a:t>
            </a:r>
            <a:r>
              <a:rPr lang="pt-BR" dirty="0" smtClean="0"/>
              <a:t>).</a:t>
            </a:r>
          </a:p>
          <a:p>
            <a:pPr marL="0" indent="0" algn="just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5234648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67544" y="332656"/>
            <a:ext cx="8229600" cy="5894115"/>
          </a:xfrm>
        </p:spPr>
        <p:txBody>
          <a:bodyPr>
            <a:normAutofit fontScale="92500"/>
          </a:bodyPr>
          <a:lstStyle/>
          <a:p>
            <a:pPr algn="just"/>
            <a:r>
              <a:rPr lang="pt-BR" sz="2400" dirty="0" smtClean="0"/>
              <a:t>Algumas diferenças entre a atividade da atividade médica tradicional e da perícia médica previdenciária</a:t>
            </a:r>
          </a:p>
          <a:p>
            <a:endParaRPr lang="pt-BR" sz="2400" dirty="0"/>
          </a:p>
          <a:p>
            <a:pPr algn="just"/>
            <a:r>
              <a:rPr lang="pt-BR" sz="2400" dirty="0" smtClean="0"/>
              <a:t>- Objetivos da consulta/perícia;</a:t>
            </a:r>
          </a:p>
          <a:p>
            <a:pPr algn="just"/>
            <a:r>
              <a:rPr lang="pt-BR" sz="2400" dirty="0" smtClean="0"/>
              <a:t>Escolha/imposição do médico para a realização da consulta;</a:t>
            </a:r>
          </a:p>
          <a:p>
            <a:pPr algn="just"/>
            <a:r>
              <a:rPr lang="pt-BR" sz="2400" dirty="0" smtClean="0"/>
              <a:t>Destinatário do objeto da consulta/perícia</a:t>
            </a:r>
          </a:p>
          <a:p>
            <a:pPr algn="just"/>
            <a:r>
              <a:rPr lang="pt-BR" sz="2400" dirty="0" smtClean="0"/>
              <a:t>Existência de relação médico/paciente nas perícias médicas??</a:t>
            </a:r>
          </a:p>
          <a:p>
            <a:endParaRPr lang="pt-BR" sz="2400" dirty="0"/>
          </a:p>
          <a:p>
            <a:pPr algn="just">
              <a:buFontTx/>
              <a:buChar char="-"/>
            </a:pPr>
            <a:r>
              <a:rPr lang="pt-BR" sz="2400" dirty="0" smtClean="0"/>
              <a:t>Atribuições e deveres do perito-médico de instituições previdenciárias e seguradoras (de acordo com o artigo 6 da Resolução n. 1.488/98 do Conselho Federal de Medicina).</a:t>
            </a:r>
          </a:p>
          <a:p>
            <a:pPr algn="just">
              <a:buFontTx/>
              <a:buChar char="-"/>
            </a:pPr>
            <a:endParaRPr lang="pt-BR" sz="2400" dirty="0"/>
          </a:p>
          <a:p>
            <a:pPr algn="just">
              <a:buFontTx/>
              <a:buChar char="-"/>
            </a:pPr>
            <a:r>
              <a:rPr lang="pt-BR" sz="2400" dirty="0" smtClean="0"/>
              <a:t>- avaliar a capacidade do segurado, através do exame clínico, analisando documentos, provas e laudos referentes ao caso;</a:t>
            </a:r>
          </a:p>
          <a:p>
            <a:pPr algn="just">
              <a:buFontTx/>
              <a:buChar char="-"/>
            </a:pPr>
            <a:r>
              <a:rPr lang="pt-BR" sz="2400" dirty="0" smtClean="0"/>
              <a:t>- subsidiar tecnicamente a decisão para a concessão do benefício</a:t>
            </a:r>
          </a:p>
          <a:p>
            <a:endParaRPr lang="pt-BR" sz="2400" dirty="0"/>
          </a:p>
        </p:txBody>
      </p:sp>
    </p:spTree>
    <p:extLst>
      <p:ext uri="{BB962C8B-B14F-4D97-AF65-F5344CB8AC3E}">
        <p14:creationId xmlns:p14="http://schemas.microsoft.com/office/powerpoint/2010/main" val="25156234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95536" y="188640"/>
            <a:ext cx="8229600" cy="6120680"/>
          </a:xfrm>
        </p:spPr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pt-BR" dirty="0" smtClean="0"/>
              <a:t> </a:t>
            </a:r>
            <a:r>
              <a:rPr lang="pt-BR" sz="2400" dirty="0" smtClean="0"/>
              <a:t>- comunicar, por escrito, o resultado do exame médico pericial ao periciando, com a devida identificação do perito-médico (CRM, nome e matrícula);</a:t>
            </a:r>
          </a:p>
          <a:p>
            <a:pPr marL="0" indent="0" algn="just">
              <a:buNone/>
            </a:pPr>
            <a:r>
              <a:rPr lang="pt-BR" sz="2400" dirty="0"/>
              <a:t> </a:t>
            </a:r>
            <a:r>
              <a:rPr lang="pt-BR" sz="2400" dirty="0" smtClean="0"/>
              <a:t>- orientar o periciando para tratamento quando eventualmente não estiver fazendo e encaminhá-lo para a reabilitação, quando necessária.</a:t>
            </a:r>
          </a:p>
          <a:p>
            <a:pPr marL="0" indent="0" algn="just">
              <a:buNone/>
            </a:pPr>
            <a:endParaRPr lang="pt-BR" sz="2400" dirty="0"/>
          </a:p>
          <a:p>
            <a:pPr marL="0" indent="0" algn="just">
              <a:buNone/>
            </a:pPr>
            <a:r>
              <a:rPr lang="pt-BR" sz="2400" dirty="0" smtClean="0"/>
              <a:t>De acordo com o Manual de Perícia Médica da Previdência Social, são as seguintes as atribuições dos Médicos Peritos:</a:t>
            </a:r>
          </a:p>
          <a:p>
            <a:pPr marL="0" indent="0" algn="just">
              <a:buNone/>
            </a:pPr>
            <a:endParaRPr lang="pt-BR" sz="2400" dirty="0"/>
          </a:p>
          <a:p>
            <a:pPr algn="just">
              <a:buFontTx/>
              <a:buChar char="-"/>
            </a:pPr>
            <a:r>
              <a:rPr lang="pt-BR" sz="2400" dirty="0" smtClean="0"/>
              <a:t>Realizar exames médicos-periciais nos estabelecimentos do INSS, domicílios ou hospitais;</a:t>
            </a:r>
          </a:p>
          <a:p>
            <a:pPr algn="just">
              <a:buFontTx/>
              <a:buChar char="-"/>
            </a:pPr>
            <a:r>
              <a:rPr lang="pt-BR" sz="2400" dirty="0" smtClean="0"/>
              <a:t>Fazer visitas de inspeção nos locais de trabalho para o reconhecimento do nexo técnico, nos casos de </a:t>
            </a:r>
            <a:r>
              <a:rPr lang="pt-BR" sz="2400" b="1" u="sng" dirty="0" smtClean="0"/>
              <a:t>doença profissional</a:t>
            </a:r>
            <a:r>
              <a:rPr lang="pt-BR" sz="2400" dirty="0" smtClean="0"/>
              <a:t>  e das </a:t>
            </a:r>
            <a:r>
              <a:rPr lang="pt-BR" sz="2400" b="1" u="sng" dirty="0" smtClean="0"/>
              <a:t>doenças do trabalho</a:t>
            </a:r>
            <a:r>
              <a:rPr lang="pt-BR" sz="2400" dirty="0" smtClean="0"/>
              <a:t> e para fins de </a:t>
            </a:r>
            <a:r>
              <a:rPr lang="pt-BR" sz="2400" b="1" u="sng" dirty="0" smtClean="0"/>
              <a:t>aposentadoria especial;</a:t>
            </a:r>
            <a:endParaRPr lang="pt-BR" sz="2400" dirty="0"/>
          </a:p>
          <a:p>
            <a:pPr marL="0" indent="0" algn="just">
              <a:buNone/>
            </a:pPr>
            <a:endParaRPr lang="pt-BR" sz="2400" dirty="0" smtClean="0"/>
          </a:p>
          <a:p>
            <a:pPr marL="0" indent="0" algn="just">
              <a:buNone/>
            </a:pPr>
            <a:endParaRPr lang="pt-BR" sz="2400" dirty="0"/>
          </a:p>
          <a:p>
            <a:pPr marL="0" indent="0" algn="just">
              <a:buNone/>
            </a:pPr>
            <a:endParaRPr lang="pt-BR" sz="2400" dirty="0"/>
          </a:p>
        </p:txBody>
      </p:sp>
    </p:spTree>
    <p:extLst>
      <p:ext uri="{BB962C8B-B14F-4D97-AF65-F5344CB8AC3E}">
        <p14:creationId xmlns:p14="http://schemas.microsoft.com/office/powerpoint/2010/main" val="5146354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 lnSpcReduction="10000"/>
          </a:bodyPr>
          <a:lstStyle/>
          <a:p>
            <a:pPr algn="just"/>
            <a:r>
              <a:rPr lang="pt-BR" dirty="0" smtClean="0"/>
              <a:t> </a:t>
            </a:r>
            <a:r>
              <a:rPr lang="pt-BR" sz="2400" dirty="0" smtClean="0"/>
              <a:t>- Requisitar, quando necessário, exames complementares e pareceres especializados;</a:t>
            </a:r>
          </a:p>
          <a:p>
            <a:pPr algn="just"/>
            <a:r>
              <a:rPr lang="pt-BR" sz="2400" dirty="0" smtClean="0"/>
              <a:t>- Preencher os laudos e os campos de conclusão da perícia médica;</a:t>
            </a:r>
          </a:p>
          <a:p>
            <a:pPr algn="just"/>
            <a:r>
              <a:rPr lang="pt-BR" sz="2400" dirty="0" smtClean="0"/>
              <a:t>- Preencher e entregar os laudos e os campos da conclusão de perícia médica de sua competência;</a:t>
            </a:r>
          </a:p>
          <a:p>
            <a:pPr algn="just"/>
            <a:r>
              <a:rPr lang="pt-BR" sz="2400" dirty="0" smtClean="0"/>
              <a:t>- Preencher e entregar ao segurado a Comunicação de Resultado de Exame Médico (CREM) ou a Comunicação de Resultado de Exame de Requerimento;</a:t>
            </a:r>
          </a:p>
          <a:p>
            <a:pPr algn="just"/>
            <a:r>
              <a:rPr lang="pt-BR" sz="2400" dirty="0" smtClean="0"/>
              <a:t>- Orientar o segurado, em caso de inconformismo, para interposição de recurso à JR/CRPS;</a:t>
            </a:r>
          </a:p>
          <a:p>
            <a:pPr algn="just"/>
            <a:r>
              <a:rPr lang="pt-BR" sz="2400" dirty="0" smtClean="0"/>
              <a:t>- Avaliar o potencial </a:t>
            </a:r>
            <a:r>
              <a:rPr lang="pt-BR" sz="2400" dirty="0" err="1" smtClean="0"/>
              <a:t>laborativo</a:t>
            </a:r>
            <a:r>
              <a:rPr lang="pt-BR" sz="2400" dirty="0" smtClean="0"/>
              <a:t> do segurado em gozo de benefício por incapacidade , com vistas ao encaminhamento para a reabilitação profissional;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6196972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95536" y="548680"/>
            <a:ext cx="8229600" cy="5721499"/>
          </a:xfrm>
        </p:spPr>
        <p:txBody>
          <a:bodyPr>
            <a:normAutofit lnSpcReduction="10000"/>
          </a:bodyPr>
          <a:lstStyle/>
          <a:p>
            <a:pPr algn="just"/>
            <a:r>
              <a:rPr lang="pt-BR" sz="2400" dirty="0" smtClean="0"/>
              <a:t>- Participar de Junta Médica nos casos de exame médico-pericial em fase de recurso;</a:t>
            </a:r>
          </a:p>
          <a:p>
            <a:pPr algn="just"/>
            <a:r>
              <a:rPr lang="pt-BR" sz="2400" dirty="0" smtClean="0"/>
              <a:t>- Zelar pela observância do Código de Ética Médica;</a:t>
            </a:r>
          </a:p>
          <a:p>
            <a:pPr algn="just"/>
            <a:r>
              <a:rPr lang="pt-BR" sz="2400" dirty="0" smtClean="0"/>
              <a:t>- Comunicar a chefia imediata, obrigatoriamente, qualquer irregularidade de que tenha conhecimento;</a:t>
            </a:r>
          </a:p>
          <a:p>
            <a:pPr algn="just"/>
            <a:r>
              <a:rPr lang="pt-BR" sz="2400" dirty="0" smtClean="0"/>
              <a:t>- Manter-se atualizado sobre Notas </a:t>
            </a:r>
            <a:r>
              <a:rPr lang="pt-BR" sz="2400" dirty="0"/>
              <a:t>T</a:t>
            </a:r>
            <a:r>
              <a:rPr lang="pt-BR" sz="2400" dirty="0" smtClean="0"/>
              <a:t>écnicas, Atos Normativos e Legislação Previdenciária referentes à concessão de benefícios por incapacidade;</a:t>
            </a:r>
          </a:p>
          <a:p>
            <a:pPr algn="just"/>
            <a:r>
              <a:rPr lang="pt-BR" sz="2400" dirty="0" smtClean="0"/>
              <a:t>- Emitir pareceres técnicos em juízo quando convocado ou indicado como Assistente Técnico do INSS;</a:t>
            </a:r>
          </a:p>
          <a:p>
            <a:pPr algn="just"/>
            <a:r>
              <a:rPr lang="pt-BR" sz="2400" dirty="0" smtClean="0"/>
              <a:t>- Participar das revisões de auxílio-doença, aposentadoria por invalidez, LOAS;</a:t>
            </a:r>
          </a:p>
          <a:p>
            <a:pPr algn="just"/>
            <a:r>
              <a:rPr lang="pt-BR" sz="2400" dirty="0" smtClean="0"/>
              <a:t>- Analisar o laudo técnico e o formulário emitidos pela empresa, com vistas a concessão do benefício (aposentadoria especial;</a:t>
            </a:r>
            <a:endParaRPr lang="pt-BR" sz="2400" dirty="0"/>
          </a:p>
        </p:txBody>
      </p:sp>
    </p:spTree>
    <p:extLst>
      <p:ext uri="{BB962C8B-B14F-4D97-AF65-F5344CB8AC3E}">
        <p14:creationId xmlns:p14="http://schemas.microsoft.com/office/powerpoint/2010/main" val="1176287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ço Reservado para Conteúdo 3"/>
          <p:cNvSpPr>
            <a:spLocks noGrp="1"/>
          </p:cNvSpPr>
          <p:nvPr>
            <p:ph idx="1"/>
          </p:nvPr>
        </p:nvSpPr>
        <p:spPr>
          <a:xfrm>
            <a:off x="395536" y="764704"/>
            <a:ext cx="8229600" cy="4597971"/>
          </a:xfrm>
        </p:spPr>
        <p:txBody>
          <a:bodyPr>
            <a:normAutofit/>
          </a:bodyPr>
          <a:lstStyle/>
          <a:p>
            <a:pPr algn="just"/>
            <a:r>
              <a:rPr lang="pt-BR" sz="2400" dirty="0" smtClean="0"/>
              <a:t>- Assessorar tecnicamente a área de benefícios sempre que necessário;</a:t>
            </a:r>
          </a:p>
          <a:p>
            <a:pPr algn="just"/>
            <a:r>
              <a:rPr lang="pt-BR" sz="2400" dirty="0" smtClean="0"/>
              <a:t>- Prestar informações quantitativas e qualitativas sobre o andamento dos trabalhos nos Setores de Perícia Médica da Agência da Previdência Social / Unidade de Administração Avançada à Gerência e a chefia do Serviço/Seção de Gerenciamento de Benefícios por Incapacidade.</a:t>
            </a:r>
            <a:endParaRPr lang="pt-BR" sz="2400" dirty="0"/>
          </a:p>
        </p:txBody>
      </p:sp>
    </p:spTree>
    <p:extLst>
      <p:ext uri="{BB962C8B-B14F-4D97-AF65-F5344CB8AC3E}">
        <p14:creationId xmlns:p14="http://schemas.microsoft.com/office/powerpoint/2010/main" val="16594488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t-BR" sz="2800" b="1" dirty="0" smtClean="0"/>
              <a:t>Benefícios Previdenciários que necessitam de Perícia Médica para a sua concessão</a:t>
            </a:r>
            <a:endParaRPr lang="pt-BR" sz="2800" b="1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/>
            <a:r>
              <a:rPr lang="pt-BR" sz="1900" dirty="0" smtClean="0"/>
              <a:t>A) Espécie 31 – Auxílio Doença Previdenciário (Auxílio incapacidade)  – “</a:t>
            </a:r>
            <a:r>
              <a:rPr lang="pt-BR" sz="1900" dirty="0"/>
              <a:t>É o benefício a que tem direito o segurado que, após cumprir a carência, quando for o caso, ficar </a:t>
            </a:r>
            <a:r>
              <a:rPr lang="pt-BR" sz="1900" b="1" u="sng" dirty="0"/>
              <a:t>incapaz</a:t>
            </a:r>
            <a:r>
              <a:rPr lang="pt-BR" sz="1900" dirty="0"/>
              <a:t> para o trabalho (mesmo que temporariamente), por doença por mais de 15 dias </a:t>
            </a:r>
            <a:r>
              <a:rPr lang="pt-BR" sz="1900" dirty="0" smtClean="0"/>
              <a:t>consecutivos”.</a:t>
            </a:r>
          </a:p>
          <a:p>
            <a:pPr algn="just"/>
            <a:r>
              <a:rPr lang="pt-BR" sz="1900" dirty="0" smtClean="0"/>
              <a:t>A empresa é responsável pelo pagamento de salários nos primeiros quinze dias de afastamento.</a:t>
            </a:r>
          </a:p>
          <a:p>
            <a:pPr algn="just"/>
            <a:r>
              <a:rPr lang="pt-BR" sz="1900" dirty="0" smtClean="0"/>
              <a:t>A doença não precisa ser relacionada ao contrato de trabalho para o benefício ser concedido;</a:t>
            </a:r>
            <a:endParaRPr lang="pt-BR" sz="1900" dirty="0"/>
          </a:p>
          <a:p>
            <a:pPr marL="0" indent="0" algn="just">
              <a:buNone/>
            </a:pPr>
            <a:endParaRPr lang="pt-BR" sz="1900" dirty="0"/>
          </a:p>
          <a:p>
            <a:pPr algn="just"/>
            <a:r>
              <a:rPr lang="pt-BR" sz="1900" dirty="0" smtClean="0"/>
              <a:t>B) Espécie 32 – Aposentadoria por Invalidez – “</a:t>
            </a:r>
            <a:r>
              <a:rPr lang="pt-BR" sz="1900" dirty="0"/>
              <a:t>B</a:t>
            </a:r>
            <a:r>
              <a:rPr lang="pt-BR" sz="1900" dirty="0" smtClean="0"/>
              <a:t>enefício </a:t>
            </a:r>
            <a:r>
              <a:rPr lang="pt-BR" sz="1900" dirty="0"/>
              <a:t>devido ao trabalhador permanentemente </a:t>
            </a:r>
            <a:r>
              <a:rPr lang="pt-BR" sz="1900" b="1" u="sng" dirty="0"/>
              <a:t>incapaz</a:t>
            </a:r>
            <a:r>
              <a:rPr lang="pt-BR" sz="1900" dirty="0"/>
              <a:t> de exercer qualquer atividade laborativa, e que também </a:t>
            </a:r>
            <a:r>
              <a:rPr lang="pt-BR" sz="1900" b="1" u="sng" dirty="0"/>
              <a:t>não possa ser reabilitado</a:t>
            </a:r>
            <a:r>
              <a:rPr lang="pt-BR" sz="1900" dirty="0"/>
              <a:t> em outra profissão, de acordo com a avaliação da perícia médica do INSS. O benefício é pago enquanto persistir a incapacidade e pode ser reavaliado pelo INSS a cada dois anos.</a:t>
            </a:r>
          </a:p>
          <a:p>
            <a:pPr algn="just"/>
            <a:r>
              <a:rPr lang="pt-BR" sz="1900" dirty="0"/>
              <a:t>Inicialmente o cidadão deve requerer um auxílio-doença, que possui os mesmos requisitos da aposentadoria por invalidez. Caso a perícia-médica constate incapacidade permanente para o trabalho, sem possibilidade de reabilitação em outra função, a aposentadoria por invalidez será indicada.</a:t>
            </a:r>
          </a:p>
          <a:p>
            <a:pPr algn="just"/>
            <a:endParaRPr lang="pt-BR" sz="1900" dirty="0" smtClean="0"/>
          </a:p>
          <a:p>
            <a:endParaRPr lang="pt-BR" sz="2400" dirty="0"/>
          </a:p>
        </p:txBody>
      </p:sp>
    </p:spTree>
    <p:extLst>
      <p:ext uri="{BB962C8B-B14F-4D97-AF65-F5344CB8AC3E}">
        <p14:creationId xmlns:p14="http://schemas.microsoft.com/office/powerpoint/2010/main" val="3116019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217443"/>
          </a:xfrm>
        </p:spPr>
        <p:txBody>
          <a:bodyPr>
            <a:normAutofit/>
          </a:bodyPr>
          <a:lstStyle/>
          <a:p>
            <a:pPr algn="just"/>
            <a:r>
              <a:rPr lang="pt-BR" sz="1800" dirty="0" smtClean="0"/>
              <a:t>c) Espécie 36 - </a:t>
            </a:r>
            <a:r>
              <a:rPr lang="pt-BR" sz="1800" dirty="0"/>
              <a:t>Auxílio-acidente previdenciário - </a:t>
            </a:r>
            <a:r>
              <a:rPr lang="pt-BR" sz="1800" dirty="0" smtClean="0"/>
              <a:t> “Benefício </a:t>
            </a:r>
            <a:r>
              <a:rPr lang="pt-BR" sz="1800" dirty="0"/>
              <a:t>previdenciário que é pago mensalmente ao segurado empregado (exceto o doméstico), ao trabalhador avulso e ao segurado especial, conforme art. 18, § 1 da Lei nº. 8.213/91, como indenização pela incapacidade ao trabalho, após a consolidação das lesões decorrentes de acidente de qualquer natureza resultar em </a:t>
            </a:r>
            <a:r>
              <a:rPr lang="pt-BR" sz="1800" dirty="0" smtClean="0"/>
              <a:t>sequelas </a:t>
            </a:r>
            <a:r>
              <a:rPr lang="pt-BR" sz="1800" dirty="0"/>
              <a:t>definitivas que impliquem a redução da capacidade de trabalho que habitualmente </a:t>
            </a:r>
            <a:r>
              <a:rPr lang="pt-BR" sz="1800" dirty="0" smtClean="0"/>
              <a:t>exercia.</a:t>
            </a:r>
          </a:p>
          <a:p>
            <a:pPr algn="just"/>
            <a:endParaRPr lang="pt-BR" sz="1800" dirty="0"/>
          </a:p>
          <a:p>
            <a:pPr algn="just"/>
            <a:r>
              <a:rPr lang="pt-BR" sz="1800" dirty="0" smtClean="0"/>
              <a:t>O objetivo </a:t>
            </a:r>
            <a:r>
              <a:rPr lang="pt-BR" sz="1800" dirty="0"/>
              <a:t>do auxílio acidente é a </a:t>
            </a:r>
            <a:r>
              <a:rPr lang="pt-BR" sz="1800" dirty="0" smtClean="0"/>
              <a:t>complementação </a:t>
            </a:r>
            <a:r>
              <a:rPr lang="pt-BR" sz="1800" dirty="0"/>
              <a:t>dos gastos de quem se encontra com a capacidade para o trabalho reduzida ou sem condições de auferir remuneração compatível com sua antiga habilitação profissional, tendo por isso natureza </a:t>
            </a:r>
            <a:r>
              <a:rPr lang="pt-BR" sz="1800" dirty="0" smtClean="0"/>
              <a:t>indenizatória.</a:t>
            </a:r>
            <a:r>
              <a:rPr lang="pt-BR" sz="1800" dirty="0"/>
              <a:t>  </a:t>
            </a:r>
          </a:p>
          <a:p>
            <a:endParaRPr lang="pt-BR" sz="1800" dirty="0" smtClean="0"/>
          </a:p>
          <a:p>
            <a:pPr algn="just"/>
            <a:r>
              <a:rPr lang="pt-BR" sz="1800" dirty="0" smtClean="0"/>
              <a:t>É o único benefício previdenciário concedido apenas com cunho indenizatório, pela perda laboral do trabalhador após a ocorrência de qualquer tipo de acidente;</a:t>
            </a:r>
          </a:p>
          <a:p>
            <a:pPr algn="just"/>
            <a:r>
              <a:rPr lang="pt-BR" sz="1800" dirty="0" smtClean="0"/>
              <a:t>Devido a partir do primeiro dia útil seguinte ao da cessação do auxílio acidente, sendo vedada a sua acumulação com qualquer tipo de aposentadoria.</a:t>
            </a:r>
            <a:endParaRPr lang="pt-BR" sz="1800" dirty="0"/>
          </a:p>
        </p:txBody>
      </p:sp>
    </p:spTree>
    <p:extLst>
      <p:ext uri="{BB962C8B-B14F-4D97-AF65-F5344CB8AC3E}">
        <p14:creationId xmlns:p14="http://schemas.microsoft.com/office/powerpoint/2010/main" val="1528829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67544" y="620688"/>
            <a:ext cx="8229600" cy="5433467"/>
          </a:xfrm>
        </p:spPr>
        <p:txBody>
          <a:bodyPr>
            <a:normAutofit fontScale="92500" lnSpcReduction="20000"/>
          </a:bodyPr>
          <a:lstStyle/>
          <a:p>
            <a:pPr algn="just"/>
            <a:endParaRPr lang="pt-BR" sz="1800" dirty="0" smtClean="0"/>
          </a:p>
          <a:p>
            <a:pPr algn="just"/>
            <a:r>
              <a:rPr lang="pt-BR" sz="1800" dirty="0" smtClean="0"/>
              <a:t>D) Benefício 91 – Auxílio Doença Acidentário – É </a:t>
            </a:r>
            <a:r>
              <a:rPr lang="pt-BR" sz="1800" dirty="0"/>
              <a:t>o beneficio devido ao segurado empregado que ficar incapacitado para o trabalho em decorrência de acidente do trabalho e ou doença ocupacional</a:t>
            </a:r>
            <a:r>
              <a:rPr lang="pt-BR" sz="1800" dirty="0" smtClean="0"/>
              <a:t>.</a:t>
            </a:r>
          </a:p>
          <a:p>
            <a:pPr algn="just"/>
            <a:r>
              <a:rPr lang="pt-BR" sz="1800" dirty="0" smtClean="0"/>
              <a:t>Devido pela Previdência Social a partir do décimo sexto dia de afastamento de funcionário que sofreu acidente de trabalho.</a:t>
            </a:r>
          </a:p>
          <a:p>
            <a:pPr algn="just"/>
            <a:r>
              <a:rPr lang="pt-BR" sz="1800" dirty="0" smtClean="0"/>
              <a:t>Segundo o Manual de Perícias da Previdência Social  - “O acidente de trabalho é o que ocorre pelo exercício de trabalho, a serviço da empresa, ou ainda pelo exercício de trabalho dos segurados especiais, provocando lesão corporal ou perturbação funcional que cause a morte, a perda ou a redução da capacidade para o trabalho permanente ou temporariamente.</a:t>
            </a:r>
          </a:p>
          <a:p>
            <a:pPr algn="just"/>
            <a:r>
              <a:rPr lang="pt-BR" sz="1800" dirty="0" smtClean="0"/>
              <a:t>Equiparam-se a acidente de trabalho: </a:t>
            </a:r>
          </a:p>
          <a:p>
            <a:pPr algn="just"/>
            <a:r>
              <a:rPr lang="pt-BR" sz="1800" dirty="0" smtClean="0"/>
              <a:t>- As doenças profissionais – produzida ou desencadeada em função de condições pelo exercício de trabalho peculiar a determinada atividade e constante da relação constate do Anexo II do Decreto n. 3.048/99/</a:t>
            </a:r>
          </a:p>
          <a:p>
            <a:pPr algn="just"/>
            <a:r>
              <a:rPr lang="pt-BR" sz="1800" dirty="0" smtClean="0"/>
              <a:t>- As doenças do trabalho – adquiridas ou desencadeadas em função de condições especiais em que o trabalho é realizado e com ele se relacione diretamente, desde que provoque lesão ou perturbação que acarrete na perda da capacidade laboral.</a:t>
            </a:r>
          </a:p>
          <a:p>
            <a:pPr algn="just"/>
            <a:r>
              <a:rPr lang="pt-BR" sz="1800" dirty="0" smtClean="0"/>
              <a:t>Obrigatoriedade das empresas emitirem a CAT;</a:t>
            </a:r>
          </a:p>
          <a:p>
            <a:pPr algn="just"/>
            <a:r>
              <a:rPr lang="pt-BR" sz="1800" dirty="0" smtClean="0"/>
              <a:t>Aplicação do NTEP – Nexo Técnico Epidemiológico;</a:t>
            </a:r>
          </a:p>
          <a:p>
            <a:pPr algn="just"/>
            <a:r>
              <a:rPr lang="pt-BR" sz="1800" dirty="0" smtClean="0"/>
              <a:t>Importância do cruzamento de informações;</a:t>
            </a:r>
          </a:p>
          <a:p>
            <a:pPr algn="just"/>
            <a:endParaRPr lang="pt-BR" sz="1800" dirty="0"/>
          </a:p>
          <a:p>
            <a:pPr algn="just"/>
            <a:r>
              <a:rPr lang="pt-BR" sz="1800" dirty="0" smtClean="0"/>
              <a:t>-</a:t>
            </a:r>
            <a:endParaRPr lang="pt-BR" sz="1800" dirty="0"/>
          </a:p>
          <a:p>
            <a:endParaRPr lang="pt-BR" sz="1800" dirty="0"/>
          </a:p>
        </p:txBody>
      </p:sp>
    </p:spTree>
    <p:extLst>
      <p:ext uri="{BB962C8B-B14F-4D97-AF65-F5344CB8AC3E}">
        <p14:creationId xmlns:p14="http://schemas.microsoft.com/office/powerpoint/2010/main" val="5838811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361459"/>
          </a:xfrm>
        </p:spPr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pt-BR" dirty="0" smtClean="0"/>
              <a:t>AGRADECIMENTOS PELO CONVITE  </a:t>
            </a:r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r>
              <a:rPr lang="pt-BR" dirty="0" smtClean="0"/>
              <a:t>APRESENTAÇÃO</a:t>
            </a:r>
          </a:p>
          <a:p>
            <a:pPr marL="0" indent="0">
              <a:buNone/>
            </a:pPr>
            <a:endParaRPr lang="pt-BR" dirty="0"/>
          </a:p>
          <a:p>
            <a:pPr marL="0" indent="0" algn="just">
              <a:buNone/>
            </a:pPr>
            <a:r>
              <a:rPr lang="pt-BR" dirty="0" smtClean="0"/>
              <a:t>IMPORTÂNCIA DO DIA 28 DE ABRIL NA DISCUSSÃO DO TEMA  – EFICÁCIA A LEI N. 11,121/2005 </a:t>
            </a:r>
            <a:endParaRPr lang="pt-BR" dirty="0"/>
          </a:p>
          <a:p>
            <a:pPr marL="0" indent="0" algn="just">
              <a:buNone/>
            </a:pPr>
            <a:r>
              <a:rPr lang="pt-BR" dirty="0" smtClean="0"/>
              <a:t>“O Ministério Público nem é governo, nem oposição. O Ministério Público é constitucional; é a Constituição em ação, em nome da sociedade, do interesse público, da defesa do regime, da eficácia e da salvaguarda das instituições.” (Paulo Bonavides)</a:t>
            </a:r>
          </a:p>
          <a:p>
            <a:endParaRPr lang="pt-BR" dirty="0" smtClean="0"/>
          </a:p>
          <a:p>
            <a:pPr marL="0" indent="0">
              <a:buNone/>
            </a:pPr>
            <a:r>
              <a:rPr lang="pt-BR" dirty="0" smtClean="0"/>
              <a:t> COORDENADORIAS TEMÁTICAS DO MINISTÉRIO PÚBLICO DO TRABALHO:</a:t>
            </a:r>
          </a:p>
          <a:p>
            <a:endParaRPr lang="pt-BR" dirty="0" smtClean="0"/>
          </a:p>
          <a:p>
            <a:pPr algn="just"/>
            <a:r>
              <a:rPr lang="pt-BR" dirty="0" smtClean="0"/>
              <a:t>CODEMAT – COORDENADORIA NACIONAL DE DEFESA DO MEIO AMBIENTE DO TRABALHO;</a:t>
            </a:r>
          </a:p>
          <a:p>
            <a:pPr algn="just"/>
            <a:r>
              <a:rPr lang="pt-BR" dirty="0" smtClean="0"/>
              <a:t>COORDINFÂNCIA – COORDENADORIA NACIONAL DE COMBATE À EXPLORAÇÃO DO TRABALHO DE CRIANÇAS E ADOLESCENTES ;</a:t>
            </a:r>
          </a:p>
          <a:p>
            <a:pPr algn="just"/>
            <a:r>
              <a:rPr lang="pt-BR" dirty="0" smtClean="0"/>
              <a:t>CONAETE – COORDENADORIA NACIONAL DE ERRADICAÇÃO DO TRABALHO ESCRAVO;</a:t>
            </a:r>
          </a:p>
          <a:p>
            <a:pPr algn="just"/>
            <a:r>
              <a:rPr lang="pt-BR" dirty="0" smtClean="0"/>
              <a:t>COORDIGUALDADE – COORDENADORIA NACIONAL DE PROMOÇÃO DE IGUALDADE DE OPORTUNIDADES E ELIMINAÇÃO DA DISCRIMINAÇÃO NO TRABALHO;;</a:t>
            </a:r>
          </a:p>
          <a:p>
            <a:pPr algn="just"/>
            <a:r>
              <a:rPr lang="pt-BR" dirty="0" smtClean="0"/>
              <a:t>CONAFRET – COORDENADORIA NACIONAL DE COMBATE AS FRAUDES NAS RELAÇÕES DE TRABALHO;</a:t>
            </a:r>
          </a:p>
          <a:p>
            <a:pPr algn="just"/>
            <a:r>
              <a:rPr lang="pt-BR" dirty="0" smtClean="0"/>
              <a:t>CONALIS – COORDENADORIA NACIONAL DE LIBERDADE SINDICAL;</a:t>
            </a:r>
          </a:p>
          <a:p>
            <a:pPr algn="just"/>
            <a:r>
              <a:rPr lang="pt-BR" dirty="0" smtClean="0"/>
              <a:t>CONATPA – COORDENADORIA NACIONAL DO TRABALHO PORTUÁRIO E AQUAVIÁRIO;</a:t>
            </a:r>
          </a:p>
          <a:p>
            <a:r>
              <a:rPr lang="pt-BR" dirty="0" smtClean="0"/>
              <a:t>CONAP – COORDENADORIA NACIONAL DE COMBATE AS FRAUDES NA ADMINISTRAÇÃO PÚBLICA.</a:t>
            </a:r>
          </a:p>
          <a:p>
            <a:endParaRPr lang="pt-BR" dirty="0"/>
          </a:p>
        </p:txBody>
      </p:sp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467544" y="-1163239"/>
            <a:ext cx="8229600" cy="1143000"/>
          </a:xfrm>
        </p:spPr>
        <p:txBody>
          <a:bodyPr/>
          <a:lstStyle/>
          <a:p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842500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endParaRPr lang="pt-BR" dirty="0" smtClean="0"/>
          </a:p>
          <a:p>
            <a:pPr marL="0" indent="0">
              <a:buNone/>
            </a:pPr>
            <a:endParaRPr lang="pt-BR" dirty="0" smtClean="0"/>
          </a:p>
          <a:p>
            <a:r>
              <a:rPr lang="pt-BR" dirty="0" smtClean="0"/>
              <a:t>Também são acidentes de trabalho:</a:t>
            </a:r>
          </a:p>
          <a:p>
            <a:endParaRPr lang="pt-BR" dirty="0" smtClean="0"/>
          </a:p>
          <a:p>
            <a:r>
              <a:rPr lang="pt-BR" dirty="0" smtClean="0"/>
              <a:t>Ocorrido no local de trabalho;</a:t>
            </a:r>
          </a:p>
          <a:p>
            <a:pPr algn="just"/>
            <a:r>
              <a:rPr lang="pt-BR" dirty="0" smtClean="0"/>
              <a:t>Ligado ao trabalho e que tenha contribuído para a morte, redução ou perda da capacidade do segurado para o trabalho ou produzido lesão que exija atenção médica, mesmo que não seja a única causa para da doença;</a:t>
            </a:r>
          </a:p>
          <a:p>
            <a:pPr algn="just"/>
            <a:r>
              <a:rPr lang="pt-BR" dirty="0" smtClean="0"/>
              <a:t>Proveniente de contaminação acidental do empregado no exercício de sua atividade;</a:t>
            </a:r>
          </a:p>
          <a:p>
            <a:pPr algn="just"/>
            <a:r>
              <a:rPr lang="pt-BR" dirty="0" smtClean="0"/>
              <a:t>No trajeto casa/empresa/casa;</a:t>
            </a:r>
          </a:p>
          <a:p>
            <a:pPr algn="just"/>
            <a:r>
              <a:rPr lang="pt-BR" dirty="0" smtClean="0"/>
              <a:t>Na execução de ordens, em viagens para trabalhou ou estudo (quando financiado pela empresa para qualificação da mão de obra) ou em trabalho externo para a empresa, mesmo que em serviço espontâneo.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958752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pt-BR" sz="2400" dirty="0" smtClean="0"/>
              <a:t>Aposentadoria por Invalidez Acidente de Trabalho – Benefício 92.</a:t>
            </a:r>
          </a:p>
          <a:p>
            <a:pPr algn="just"/>
            <a:r>
              <a:rPr lang="pt-BR" sz="2400" dirty="0" smtClean="0"/>
              <a:t>Concedida para os segurados que, após sofrerem acidente de trabalho,  foram considerados incapacitados para a realização de qualquer atividade para a garantia de seu sustento.</a:t>
            </a:r>
            <a:endParaRPr lang="pt-BR" sz="2400" dirty="0"/>
          </a:p>
        </p:txBody>
      </p:sp>
    </p:spTree>
    <p:extLst>
      <p:ext uri="{BB962C8B-B14F-4D97-AF65-F5344CB8AC3E}">
        <p14:creationId xmlns:p14="http://schemas.microsoft.com/office/powerpoint/2010/main" val="3115284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 fontScale="85000" lnSpcReduction="10000"/>
          </a:bodyPr>
          <a:lstStyle/>
          <a:p>
            <a:pPr algn="just"/>
            <a:r>
              <a:rPr lang="pt-BR" sz="1800" b="1" u="sng" dirty="0" smtClean="0"/>
              <a:t>Aposentadoria especial</a:t>
            </a:r>
            <a:r>
              <a:rPr lang="pt-BR" sz="1800" u="sng" dirty="0" smtClean="0"/>
              <a:t> </a:t>
            </a:r>
            <a:r>
              <a:rPr lang="pt-BR" sz="1800" dirty="0" smtClean="0"/>
              <a:t>– Benefício 46 – </a:t>
            </a:r>
            <a:r>
              <a:rPr lang="pt-BR" sz="1800" dirty="0"/>
              <a:t>O benefício previdenciário de aposentadoria especial é uma espécie de aposentadoria por tempo de contribuição, com redução do tempo de contribuição em razão do exercício de atividades consideradas prejudiciais à integridade física ou à saúde do trabalhador, através de agentes perigosos ou nocivos, podendo ser químicos, físicos ou biológicos.</a:t>
            </a:r>
          </a:p>
          <a:p>
            <a:pPr algn="just"/>
            <a:r>
              <a:rPr lang="pt-BR" sz="1800" dirty="0"/>
              <a:t>A finalidade deste benefício é de amparar o trabalhador que laborou em condições nocivas e perigosas à sua saúde.</a:t>
            </a:r>
          </a:p>
          <a:p>
            <a:pPr algn="just"/>
            <a:r>
              <a:rPr lang="pt-BR" sz="1800" dirty="0"/>
              <a:t>Deve-se observar que, para a obtenção do benefício, não é necessária a comprovação de qualquer prejuízo físico ou mental do segurado – o direito ao benefício de aposentadoria especial decorre do tempo de exposição, independente da existência de sequela, sendo que esta é presumida</a:t>
            </a:r>
            <a:r>
              <a:rPr lang="pt-BR" sz="1800" dirty="0" smtClean="0"/>
              <a:t>.</a:t>
            </a:r>
            <a:r>
              <a:rPr lang="pt-BR" sz="1800" dirty="0"/>
              <a:t/>
            </a:r>
            <a:br>
              <a:rPr lang="pt-BR" sz="1800" dirty="0"/>
            </a:br>
            <a:endParaRPr lang="pt-BR" sz="1800" dirty="0"/>
          </a:p>
          <a:p>
            <a:endParaRPr lang="pt-BR" sz="1800" dirty="0" smtClean="0"/>
          </a:p>
          <a:p>
            <a:r>
              <a:rPr lang="pt-BR" sz="1800" b="1" u="sng" dirty="0" smtClean="0"/>
              <a:t>Salário maternidade </a:t>
            </a:r>
            <a:r>
              <a:rPr lang="pt-BR" sz="1800" dirty="0" smtClean="0"/>
              <a:t>– Benefício 80 </a:t>
            </a:r>
            <a:r>
              <a:rPr lang="pt-BR" sz="1800" dirty="0"/>
              <a:t>– O salário-maternidade é um benefício pago à trabalhadora em caso de parto e aborto não-criminoso, ou ao adotante nos casos de adoção ou guarda judicial com essa </a:t>
            </a:r>
            <a:r>
              <a:rPr lang="pt-BR" sz="1800" dirty="0" smtClean="0"/>
              <a:t>finalidade</a:t>
            </a:r>
          </a:p>
          <a:p>
            <a:endParaRPr lang="pt-BR" sz="1800" dirty="0" smtClean="0"/>
          </a:p>
          <a:p>
            <a:pPr algn="just"/>
            <a:r>
              <a:rPr lang="pt-BR" sz="1800" b="1" u="sng" dirty="0" smtClean="0"/>
              <a:t>Pensão Especial Vítimas Talidomida </a:t>
            </a:r>
            <a:r>
              <a:rPr lang="pt-BR" sz="1800" dirty="0" smtClean="0"/>
              <a:t>– Benefício 56 </a:t>
            </a:r>
            <a:r>
              <a:rPr lang="pt-BR" sz="1800" dirty="0"/>
              <a:t>–  Este é um benefício especifico aos portadores da Síndrome da Talidomida </a:t>
            </a:r>
            <a:r>
              <a:rPr lang="pt-BR" sz="1800" dirty="0" smtClean="0"/>
              <a:t>(por conta da utilização de um remédio com este nome produzido na Alemanha pelas mães das </a:t>
            </a:r>
            <a:r>
              <a:rPr lang="pt-BR" sz="1800" dirty="0" err="1" smtClean="0"/>
              <a:t>víitimas</a:t>
            </a:r>
            <a:r>
              <a:rPr lang="pt-BR" sz="1800" dirty="0" smtClean="0"/>
              <a:t>) nascidos </a:t>
            </a:r>
            <a:r>
              <a:rPr lang="pt-BR" sz="1800" dirty="0"/>
              <a:t>a partir de 1º de março de 1958, data do início da comercialização da droga denominada Talidomida no Brasil. Trata-se de uma pensão especial, mensal, vitalícia e intransferível.</a:t>
            </a:r>
          </a:p>
          <a:p>
            <a:pPr algn="just"/>
            <a:endParaRPr lang="pt-BR" sz="1800" dirty="0" smtClean="0"/>
          </a:p>
          <a:p>
            <a:pPr algn="just"/>
            <a:r>
              <a:rPr lang="pt-BR" sz="1800" b="1" u="sng" dirty="0" smtClean="0"/>
              <a:t>Amparo Social a Pessoa Portadora de Deficiência </a:t>
            </a:r>
            <a:r>
              <a:rPr lang="pt-BR" sz="1800" dirty="0" smtClean="0"/>
              <a:t>– Benefício de Prestação Continuada e de cunho eminentemente assistencial – Constatação da deficiência do beneficiário. Benefício devido pela assistência social</a:t>
            </a:r>
            <a:endParaRPr lang="pt-BR" sz="1800" dirty="0"/>
          </a:p>
        </p:txBody>
      </p:sp>
    </p:spTree>
    <p:extLst>
      <p:ext uri="{BB962C8B-B14F-4D97-AF65-F5344CB8AC3E}">
        <p14:creationId xmlns:p14="http://schemas.microsoft.com/office/powerpoint/2010/main" val="22849053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67544" y="404664"/>
            <a:ext cx="8229600" cy="4525963"/>
          </a:xfrm>
        </p:spPr>
        <p:txBody>
          <a:bodyPr/>
          <a:lstStyle/>
          <a:p>
            <a:pPr algn="just"/>
            <a:r>
              <a:rPr lang="pt-BR" sz="2400" dirty="0" smtClean="0"/>
              <a:t>Também necessitam de perícia médica previdenciária (nestes casos a perícia se limita a constatação de invalidez em dependente maior de idade):</a:t>
            </a:r>
          </a:p>
          <a:p>
            <a:pPr algn="just"/>
            <a:r>
              <a:rPr lang="pt-BR" sz="2400" dirty="0" smtClean="0"/>
              <a:t>- Benefício 21 – Pensão por morte;</a:t>
            </a:r>
          </a:p>
          <a:p>
            <a:pPr algn="just"/>
            <a:r>
              <a:rPr lang="pt-BR" sz="2400" dirty="0" smtClean="0"/>
              <a:t> - Benefício 25 – Pensão Auxílio reclusão;</a:t>
            </a:r>
          </a:p>
          <a:p>
            <a:pPr algn="just"/>
            <a:r>
              <a:rPr lang="pt-BR" sz="2400" dirty="0" smtClean="0"/>
              <a:t>Benefício 93 – Pensão por morte Acidente de Trabalh</a:t>
            </a:r>
            <a:r>
              <a:rPr lang="pt-BR" dirty="0" smtClean="0"/>
              <a:t>o. 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2670892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505475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pt-BR" sz="2800" dirty="0" smtClean="0"/>
              <a:t>Importância da CODEMAT;</a:t>
            </a:r>
          </a:p>
          <a:p>
            <a:pPr marL="0" indent="0">
              <a:buNone/>
            </a:pPr>
            <a:endParaRPr lang="pt-BR" sz="2800" dirty="0"/>
          </a:p>
          <a:p>
            <a:pPr marL="0" indent="0">
              <a:buNone/>
            </a:pPr>
            <a:r>
              <a:rPr lang="pt-BR" sz="2800" dirty="0" smtClean="0"/>
              <a:t>Projetos de atuação e Grupos de Trabalho;</a:t>
            </a:r>
          </a:p>
          <a:p>
            <a:pPr marL="0" indent="0">
              <a:buNone/>
            </a:pPr>
            <a:endParaRPr lang="pt-BR" sz="2800" dirty="0" smtClean="0"/>
          </a:p>
          <a:p>
            <a:pPr marL="0" indent="0">
              <a:buNone/>
            </a:pPr>
            <a:r>
              <a:rPr lang="pt-BR" sz="2800" dirty="0" smtClean="0"/>
              <a:t>Relação da CODEMAT com outras instituições;</a:t>
            </a:r>
            <a:endParaRPr lang="pt-BR" sz="2800" dirty="0"/>
          </a:p>
          <a:p>
            <a:pPr marL="0" indent="0" algn="just">
              <a:buNone/>
            </a:pPr>
            <a:r>
              <a:rPr lang="pt-BR" sz="2800" dirty="0" smtClean="0"/>
              <a:t>Inter relação da CODEMAT com as demais coordenadorias temáticas do Ministério Público do Trabalho;</a:t>
            </a:r>
          </a:p>
          <a:p>
            <a:pPr marL="0" indent="0" algn="just">
              <a:buNone/>
            </a:pPr>
            <a:endParaRPr lang="pt-BR" sz="2800" dirty="0"/>
          </a:p>
          <a:p>
            <a:pPr marL="0" indent="0" algn="just">
              <a:buNone/>
            </a:pPr>
            <a:r>
              <a:rPr lang="pt-BR" sz="2800" dirty="0" smtClean="0"/>
              <a:t>Papel preventivo da atuação da CODEMAT.</a:t>
            </a:r>
          </a:p>
          <a:p>
            <a:pPr marL="0" indent="0" algn="just">
              <a:buNone/>
            </a:pPr>
            <a:endParaRPr lang="pt-BR" sz="2800" dirty="0" smtClean="0"/>
          </a:p>
          <a:p>
            <a:pPr marL="0" indent="0" algn="just">
              <a:buNone/>
            </a:pPr>
            <a:r>
              <a:rPr lang="pt-BR" sz="2800" dirty="0" smtClean="0"/>
              <a:t>Atuação da CODEMAT por projetos desde o início de suas atividades.</a:t>
            </a:r>
          </a:p>
          <a:p>
            <a:pPr marL="0" indent="0" algn="just">
              <a:buNone/>
            </a:pPr>
            <a:endParaRPr lang="pt-BR" sz="2800" dirty="0"/>
          </a:p>
          <a:p>
            <a:pPr marL="0" indent="0" algn="just">
              <a:buNone/>
            </a:pPr>
            <a:endParaRPr lang="pt-BR" sz="2800" dirty="0" smtClean="0"/>
          </a:p>
          <a:p>
            <a:pPr marL="0" indent="0" algn="just">
              <a:buNone/>
            </a:pPr>
            <a:endParaRPr lang="pt-BR" sz="2800" dirty="0"/>
          </a:p>
          <a:p>
            <a:pPr marL="0" indent="0" algn="just">
              <a:buNone/>
            </a:pPr>
            <a:endParaRPr lang="pt-BR" sz="2800" dirty="0"/>
          </a:p>
          <a:p>
            <a:pPr marL="0" indent="0" algn="just">
              <a:buNone/>
            </a:pPr>
            <a:endParaRPr lang="pt-BR" sz="2800" dirty="0" smtClean="0"/>
          </a:p>
          <a:p>
            <a:pPr marL="0" indent="0" algn="just">
              <a:buNone/>
            </a:pPr>
            <a:endParaRPr lang="pt-BR" sz="2800" dirty="0"/>
          </a:p>
          <a:p>
            <a:pPr marL="0" indent="0" algn="just">
              <a:buNone/>
            </a:pPr>
            <a:endParaRPr lang="pt-BR" sz="2800" dirty="0" smtClean="0"/>
          </a:p>
          <a:p>
            <a:pPr marL="0" indent="0">
              <a:buNone/>
            </a:pPr>
            <a:endParaRPr lang="pt-BR" sz="2800" dirty="0"/>
          </a:p>
          <a:p>
            <a:pPr marL="0" indent="0">
              <a:buNone/>
            </a:pPr>
            <a:endParaRPr lang="pt-BR" sz="2800" dirty="0"/>
          </a:p>
        </p:txBody>
      </p:sp>
    </p:spTree>
    <p:extLst>
      <p:ext uri="{BB962C8B-B14F-4D97-AF65-F5344CB8AC3E}">
        <p14:creationId xmlns:p14="http://schemas.microsoft.com/office/powerpoint/2010/main" val="34669510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39552" y="1628800"/>
            <a:ext cx="8229600" cy="3517851"/>
          </a:xfrm>
        </p:spPr>
        <p:txBody>
          <a:bodyPr>
            <a:normAutofit fontScale="25000" lnSpcReduction="20000"/>
          </a:bodyPr>
          <a:lstStyle/>
          <a:p>
            <a:pPr marL="0" indent="0" algn="just">
              <a:buNone/>
            </a:pPr>
            <a:r>
              <a:rPr lang="pt-BR" sz="9600" dirty="0" smtClean="0"/>
              <a:t>Conceito de perícia, de acordo com o dicionário Aurélio:</a:t>
            </a:r>
          </a:p>
          <a:p>
            <a:pPr marL="0" indent="0" algn="just">
              <a:buNone/>
            </a:pPr>
            <a:endParaRPr lang="pt-BR" sz="9600" dirty="0"/>
          </a:p>
          <a:p>
            <a:pPr marL="0" indent="0" algn="just">
              <a:buNone/>
            </a:pPr>
            <a:r>
              <a:rPr lang="pt-BR" sz="9600" dirty="0" smtClean="0"/>
              <a:t>“</a:t>
            </a:r>
            <a:r>
              <a:rPr lang="pt-BR" sz="9600" b="1" dirty="0" smtClean="0">
                <a:effectLst/>
              </a:rPr>
              <a:t>Sabedoria, prática, experiência, habilidade em alguma ciência ou arte.”</a:t>
            </a:r>
          </a:p>
          <a:p>
            <a:pPr marL="0" indent="0" algn="just">
              <a:buNone/>
            </a:pPr>
            <a:endParaRPr lang="pt-BR" sz="9600" b="1" dirty="0"/>
          </a:p>
          <a:p>
            <a:pPr marL="0" indent="0" algn="just">
              <a:buNone/>
            </a:pPr>
            <a:r>
              <a:rPr lang="pt-BR" sz="9600" dirty="0" smtClean="0"/>
              <a:t>A perícia tem sua origem histórica na figura do “louvado”, que era o escolhido pelos reis, príncipes, nobres e imperadores  para emitir opiniões em assuntos que necessitavam conhecimento especializado.</a:t>
            </a:r>
            <a:endParaRPr lang="pt-BR" sz="9600" dirty="0" smtClean="0">
              <a:effectLst/>
            </a:endParaRPr>
          </a:p>
          <a:p>
            <a:pPr marL="0" indent="0" algn="just">
              <a:buNone/>
            </a:pPr>
            <a:endParaRPr lang="pt-BR" sz="9600" b="1" dirty="0"/>
          </a:p>
          <a:p>
            <a:pPr marL="0" indent="0" algn="just">
              <a:buNone/>
            </a:pPr>
            <a:r>
              <a:rPr lang="pt-BR" sz="9600" dirty="0" smtClean="0"/>
              <a:t>A perícia ainda pode ser definida como o exame de situações ou fatos, relacionadas a coisas ou pessoas, realizado por um ou mais especialistas na matéria, com o objetivo de elucidar determinados aspectos técnicos.</a:t>
            </a:r>
          </a:p>
          <a:p>
            <a:pPr marL="0" indent="0" algn="just">
              <a:buNone/>
            </a:pPr>
            <a:endParaRPr lang="pt-BR" sz="9600" dirty="0"/>
          </a:p>
          <a:p>
            <a:pPr marL="0" indent="0" algn="just">
              <a:buNone/>
            </a:pPr>
            <a:endParaRPr lang="pt-BR" sz="9600" dirty="0" smtClean="0"/>
          </a:p>
          <a:p>
            <a:pPr marL="0" indent="0" algn="just">
              <a:buNone/>
            </a:pPr>
            <a:endParaRPr lang="pt-BR" sz="9600" dirty="0">
              <a:effectLst/>
            </a:endParaRPr>
          </a:p>
          <a:p>
            <a:pPr marL="0" indent="0" algn="just">
              <a:buNone/>
            </a:pPr>
            <a:endParaRPr lang="pt-BR" dirty="0" smtClean="0">
              <a:effectLst/>
            </a:endParaRPr>
          </a:p>
          <a:p>
            <a:pPr marL="0" indent="0">
              <a:buNone/>
            </a:pPr>
            <a:r>
              <a:rPr lang="pt-BR" dirty="0" smtClean="0">
                <a:effectLst/>
              </a:rPr>
              <a:t/>
            </a:r>
            <a:br>
              <a:rPr lang="pt-BR" dirty="0" smtClean="0">
                <a:effectLst/>
              </a:rPr>
            </a:b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5969677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361459"/>
          </a:xfrm>
        </p:spPr>
        <p:txBody>
          <a:bodyPr/>
          <a:lstStyle/>
          <a:p>
            <a:pPr algn="just">
              <a:buFontTx/>
              <a:buChar char="-"/>
            </a:pPr>
            <a:r>
              <a:rPr lang="pt-BR" dirty="0" smtClean="0"/>
              <a:t>Projeto Frigoríficos;</a:t>
            </a:r>
          </a:p>
          <a:p>
            <a:pPr algn="just">
              <a:buFontTx/>
              <a:buChar char="-"/>
            </a:pPr>
            <a:endParaRPr lang="pt-BR" dirty="0"/>
          </a:p>
          <a:p>
            <a:pPr algn="just">
              <a:buFontTx/>
              <a:buChar char="-"/>
            </a:pPr>
            <a:r>
              <a:rPr lang="pt-BR" dirty="0" smtClean="0"/>
              <a:t>Projeto Banimento do Amianto no Brasil;</a:t>
            </a:r>
          </a:p>
          <a:p>
            <a:pPr algn="just">
              <a:buFontTx/>
              <a:buChar char="-"/>
            </a:pPr>
            <a:endParaRPr lang="pt-BR" dirty="0"/>
          </a:p>
          <a:p>
            <a:pPr algn="just">
              <a:buFontTx/>
              <a:buChar char="-"/>
            </a:pPr>
            <a:r>
              <a:rPr lang="pt-BR" dirty="0" smtClean="0"/>
              <a:t>- Projeto da Construção Civil;</a:t>
            </a:r>
          </a:p>
          <a:p>
            <a:pPr algn="just">
              <a:buFontTx/>
              <a:buChar char="-"/>
            </a:pPr>
            <a:endParaRPr lang="pt-BR" dirty="0"/>
          </a:p>
          <a:p>
            <a:pPr marL="0" indent="0" algn="just">
              <a:buNone/>
            </a:pPr>
            <a:r>
              <a:rPr lang="pt-BR" dirty="0" smtClean="0"/>
              <a:t>Destacar a atuação do Ministério Público do Trabalho em situações diversa dos inquéritos civis e ações civis públicas.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70681521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188640"/>
            <a:ext cx="8229600" cy="5937523"/>
          </a:xfrm>
        </p:spPr>
        <p:txBody>
          <a:bodyPr/>
          <a:lstStyle/>
          <a:p>
            <a:pPr lvl="2" algn="just"/>
            <a:r>
              <a:rPr lang="pt-BR" dirty="0" smtClean="0"/>
              <a:t>CAPI – Coordenadoria de Análise e Pesquisa de Informações;</a:t>
            </a:r>
          </a:p>
          <a:p>
            <a:pPr lvl="2" algn="just"/>
            <a:endParaRPr lang="pt-BR" dirty="0"/>
          </a:p>
          <a:p>
            <a:pPr lvl="2" algn="just"/>
            <a:r>
              <a:rPr lang="pt-BR" dirty="0" smtClean="0"/>
              <a:t>Instituída em 07 de agosto de 2014 pela Portaria 467 do Procurador Geral do Trabalho;</a:t>
            </a:r>
          </a:p>
          <a:p>
            <a:pPr lvl="2" algn="just"/>
            <a:endParaRPr lang="pt-BR" dirty="0"/>
          </a:p>
          <a:p>
            <a:pPr lvl="2" algn="just"/>
            <a:r>
              <a:rPr lang="pt-BR" dirty="0" smtClean="0"/>
              <a:t>Agilidade nas informações;</a:t>
            </a:r>
          </a:p>
          <a:p>
            <a:pPr lvl="2" algn="just"/>
            <a:endParaRPr lang="pt-BR" dirty="0"/>
          </a:p>
          <a:p>
            <a:pPr lvl="2" algn="just"/>
            <a:r>
              <a:rPr lang="pt-BR" dirty="0" smtClean="0"/>
              <a:t>De acordo com a Lei Complementar n. 75/93, o Ministério Público tem acesso a todos os sistemas de bancos de dados oficiais;</a:t>
            </a:r>
          </a:p>
          <a:p>
            <a:pPr lvl="2" algn="just"/>
            <a:endParaRPr lang="pt-BR" dirty="0"/>
          </a:p>
          <a:p>
            <a:pPr lvl="2" algn="just"/>
            <a:r>
              <a:rPr lang="pt-BR" dirty="0" smtClean="0"/>
              <a:t>Modelo antigo e o modelo atual de coleta de informações;</a:t>
            </a:r>
          </a:p>
          <a:p>
            <a:pPr lvl="2" algn="just"/>
            <a:endParaRPr lang="pt-BR" dirty="0"/>
          </a:p>
          <a:p>
            <a:pPr lvl="2" algn="just"/>
            <a:endParaRPr lang="pt-BR" dirty="0" smtClean="0"/>
          </a:p>
          <a:p>
            <a:pPr lvl="2" algn="just"/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6210021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721499"/>
          </a:xfrm>
        </p:spPr>
        <p:txBody>
          <a:bodyPr/>
          <a:lstStyle/>
          <a:p>
            <a:pPr algn="just"/>
            <a:r>
              <a:rPr lang="pt-BR" dirty="0" smtClean="0"/>
              <a:t>- Alguns dos convênios e dados constantes no sistema CAPI do Ministério Público do Trabalho</a:t>
            </a:r>
          </a:p>
          <a:p>
            <a:pPr algn="just"/>
            <a:endParaRPr lang="pt-BR" dirty="0"/>
          </a:p>
          <a:p>
            <a:pPr algn="just"/>
            <a:r>
              <a:rPr lang="pt-BR" dirty="0" smtClean="0"/>
              <a:t>CAT WEB;</a:t>
            </a:r>
          </a:p>
          <a:p>
            <a:pPr algn="just"/>
            <a:r>
              <a:rPr lang="pt-BR" dirty="0" smtClean="0"/>
              <a:t>CNIS;</a:t>
            </a:r>
          </a:p>
          <a:p>
            <a:pPr algn="just"/>
            <a:r>
              <a:rPr lang="pt-BR" dirty="0" smtClean="0"/>
              <a:t>SISBEN</a:t>
            </a:r>
          </a:p>
          <a:p>
            <a:pPr algn="just"/>
            <a:r>
              <a:rPr lang="pt-BR" dirty="0" smtClean="0"/>
              <a:t>RAIS</a:t>
            </a:r>
          </a:p>
          <a:p>
            <a:pPr algn="just"/>
            <a:r>
              <a:rPr lang="pt-BR" dirty="0" smtClean="0"/>
              <a:t>COAF.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65925402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866633" y="1195323"/>
            <a:ext cx="8229600" cy="5217443"/>
          </a:xfrm>
        </p:spPr>
        <p:txBody>
          <a:bodyPr>
            <a:normAutofit lnSpcReduction="10000"/>
          </a:bodyPr>
          <a:lstStyle/>
          <a:p>
            <a:pPr algn="just"/>
            <a:r>
              <a:rPr lang="pt-BR" sz="2400" dirty="0" smtClean="0"/>
              <a:t>Atualmente, um Procurador do Trabalho consegue acessar todos esses sistemas, sem a necessidade de expedir ofícios aos órgãos públicos, porque a base de dados está toda sistematizada e tratada no CAPI do Ministério Público do Trabalho;</a:t>
            </a:r>
          </a:p>
          <a:p>
            <a:pPr algn="just"/>
            <a:r>
              <a:rPr lang="pt-BR" sz="2400" dirty="0" smtClean="0"/>
              <a:t>Além do mais, o CAPI permite que o Procurador do Trabalho faça a pesquisa de acordo com as suas necessidades. A mesma pode ser feita por CNAE, CID, CNPJ geral ou CNPJ específico das empresas, ou por qualquer outro critério de identificação constante no documento de origem;</a:t>
            </a:r>
          </a:p>
          <a:p>
            <a:pPr algn="just"/>
            <a:r>
              <a:rPr lang="pt-BR" sz="2400" dirty="0" smtClean="0"/>
              <a:t>Permitirá com que o Ministério Público do Trabalho, </a:t>
            </a:r>
            <a:r>
              <a:rPr lang="pt-BR" sz="2800" b="1" dirty="0" smtClean="0"/>
              <a:t> OS ORGÃOS PARCEIROS, </a:t>
            </a:r>
            <a:r>
              <a:rPr lang="pt-BR" sz="2400" dirty="0" smtClean="0"/>
              <a:t>e a própria sociedade possam, a partir de qualquer critério de escolha, entender o quadro de adoecimento e morte no trabalho no Brasil</a:t>
            </a:r>
            <a:endParaRPr lang="pt-BR" sz="2400" dirty="0"/>
          </a:p>
        </p:txBody>
      </p:sp>
    </p:spTree>
    <p:extLst>
      <p:ext uri="{BB962C8B-B14F-4D97-AF65-F5344CB8AC3E}">
        <p14:creationId xmlns:p14="http://schemas.microsoft.com/office/powerpoint/2010/main" val="13727155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pt-BR" sz="2000" dirty="0" smtClean="0"/>
              <a:t>Como exemplos de perícias mais comuns na Justiça do Trabalho, podemos destacar:</a:t>
            </a:r>
          </a:p>
          <a:p>
            <a:endParaRPr lang="pt-BR" sz="2000" dirty="0"/>
          </a:p>
          <a:p>
            <a:pPr algn="just">
              <a:buFontTx/>
              <a:buChar char="-"/>
            </a:pPr>
            <a:r>
              <a:rPr lang="pt-BR" sz="2000" dirty="0" smtClean="0"/>
              <a:t>Perícias realizadas para caracterização de insalubridade ou periculosidade De acordo com a Orientação Jurisprudencial n. 165 da Seção de Dissídios Individuais I do Colendo Tribunal Superior do Trabalho, este tipo de perícia pode ser realizada por engenheiro ou por médico;</a:t>
            </a:r>
          </a:p>
          <a:p>
            <a:pPr algn="just">
              <a:buFontTx/>
              <a:buChar char="-"/>
            </a:pPr>
            <a:r>
              <a:rPr lang="pt-BR" sz="2000" dirty="0" smtClean="0"/>
              <a:t>Perícias realizadas para a caracterização de aquisição de doença ocupacional (a ser realizada exclusivamente por médico do trabalho);</a:t>
            </a:r>
          </a:p>
          <a:p>
            <a:pPr algn="just">
              <a:buFontTx/>
              <a:buChar char="-"/>
            </a:pPr>
            <a:r>
              <a:rPr lang="pt-BR" sz="2000" dirty="0" smtClean="0"/>
              <a:t>Perícias contábeis para liquidação de sentenças de difícil apuração ou que necessitam de elementos externos aos autos para a sua elaboração.</a:t>
            </a:r>
            <a:endParaRPr lang="pt-BR" sz="2000" dirty="0"/>
          </a:p>
        </p:txBody>
      </p:sp>
    </p:spTree>
    <p:extLst>
      <p:ext uri="{BB962C8B-B14F-4D97-AF65-F5344CB8AC3E}">
        <p14:creationId xmlns:p14="http://schemas.microsoft.com/office/powerpoint/2010/main" val="1956896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264</TotalTime>
  <Words>2196</Words>
  <Application>Microsoft Office PowerPoint</Application>
  <PresentationFormat>Apresentação na tela (4:3)</PresentationFormat>
  <Paragraphs>195</Paragraphs>
  <Slides>23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23</vt:i4>
      </vt:variant>
    </vt:vector>
  </HeadingPairs>
  <TitlesOfParts>
    <vt:vector size="24" baseType="lpstr">
      <vt:lpstr>Tema do Office</vt:lpstr>
      <vt:lpstr>PROCEDIMENTOS ESTRATÉGICOS A PARTIR DAS INFORMAÇÕES PREVIDENCIÁRIAS ACIDENTÁRIAS NA VISÃO DO MINISTÉRIO PÚBLICO DO TRABALHO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Benefícios Previdenciários que necessitam de Perícia Médica para a sua concessão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PERÍCIAS MÉDICAS E FIXAÇÃO DE ESPÉCIE DE BENEFÍCIO PREVIDENCIÁRIO</dc:title>
  <dc:creator>leonardo</dc:creator>
  <cp:lastModifiedBy>leonardo</cp:lastModifiedBy>
  <cp:revision>41</cp:revision>
  <dcterms:created xsi:type="dcterms:W3CDTF">2015-11-25T23:58:23Z</dcterms:created>
  <dcterms:modified xsi:type="dcterms:W3CDTF">2016-04-28T13:55:11Z</dcterms:modified>
</cp:coreProperties>
</file>

<file path=docProps/thumbnail.jpeg>
</file>